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260" r:id="rId36"/>
    <p:sldId id="268" r:id="rId37"/>
    <p:sldId id="267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41" autoAdjust="0"/>
  </p:normalViewPr>
  <p:slideViewPr>
    <p:cSldViewPr snapToGrid="0">
      <p:cViewPr varScale="1">
        <p:scale>
          <a:sx n="87" d="100"/>
          <a:sy n="87" d="100"/>
        </p:scale>
        <p:origin x="102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Aumentar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Mantener el mismo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Disminuir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Eficacia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Valor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Gasto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  <dgm:t>
        <a:bodyPr/>
        <a:lstStyle/>
        <a:p>
          <a:endParaRPr lang="es-ES"/>
        </a:p>
      </dgm:t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D3595D3-73F9-4CBA-A4EA-F47CE428B7EA}" type="pres">
      <dgm:prSet presAssocID="{1500DE91-D0C9-4E6B-B296-BBE6C4E9A02E}" presName="wedge2" presStyleLbl="node1" presStyleIdx="1" presStyleCnt="3"/>
      <dgm:spPr/>
      <dgm:t>
        <a:bodyPr/>
        <a:lstStyle/>
        <a:p>
          <a:endParaRPr lang="es-ES"/>
        </a:p>
      </dgm:t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020744-6ADE-4BA0-A49B-CE64F3EC1245}" type="pres">
      <dgm:prSet presAssocID="{1500DE91-D0C9-4E6B-B296-BBE6C4E9A02E}" presName="wedge3" presStyleLbl="node1" presStyleIdx="2" presStyleCnt="3"/>
      <dgm:spPr/>
      <dgm:t>
        <a:bodyPr/>
        <a:lstStyle/>
        <a:p>
          <a:endParaRPr lang="es-ES"/>
        </a:p>
      </dgm:t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>
              <a:solidFill>
                <a:schemeClr val="bg1"/>
              </a:solidFill>
            </a:rPr>
            <a:t>Eficacia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>
              <a:solidFill>
                <a:schemeClr val="bg1"/>
              </a:solidFill>
            </a:rPr>
            <a:t>Valor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noProof="0" dirty="0">
              <a:solidFill>
                <a:schemeClr val="bg1"/>
              </a:solidFill>
            </a:rPr>
            <a:t>Gasto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05/11/2019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94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23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7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05/11/2019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arduino.esp8266.com/stable/package_esp8266com_index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 fontScale="90000"/>
          </a:bodyPr>
          <a:lstStyle/>
          <a:p>
            <a:r>
              <a:rPr lang="es-MX" dirty="0"/>
              <a:t>PLUG ‘EM ALL</a:t>
            </a:r>
            <a:br>
              <a:rPr lang="es-MX" dirty="0"/>
            </a:br>
            <a:r>
              <a:rPr lang="es-MX" dirty="0"/>
              <a:t>Aprendiendo el Internet de la cosas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Gustavo Reynaga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709" y="144246"/>
            <a:ext cx="9724113" cy="1400530"/>
          </a:xfrm>
        </p:spPr>
        <p:txBody>
          <a:bodyPr>
            <a:normAutofit/>
          </a:bodyPr>
          <a:lstStyle/>
          <a:p>
            <a:r>
              <a:rPr lang="es-MX" dirty="0" smtClean="0"/>
              <a:t>MQTT (</a:t>
            </a:r>
            <a:r>
              <a:rPr lang="es-MX" sz="3200" dirty="0" err="1"/>
              <a:t>Message</a:t>
            </a:r>
            <a:r>
              <a:rPr lang="es-MX" sz="3200" dirty="0"/>
              <a:t> </a:t>
            </a:r>
            <a:r>
              <a:rPr lang="es-MX" sz="3200" dirty="0" err="1"/>
              <a:t>Queue</a:t>
            </a:r>
            <a:r>
              <a:rPr lang="es-MX" sz="3200" dirty="0"/>
              <a:t> </a:t>
            </a:r>
            <a:r>
              <a:rPr lang="es-MX" sz="3200" dirty="0" err="1"/>
              <a:t>Telemetry</a:t>
            </a:r>
            <a:r>
              <a:rPr lang="es-MX" sz="3200" dirty="0"/>
              <a:t> </a:t>
            </a:r>
            <a:r>
              <a:rPr lang="es-MX" sz="3200" dirty="0" err="1"/>
              <a:t>Transport</a:t>
            </a:r>
            <a:r>
              <a:rPr lang="es-MX" sz="3600" dirty="0"/>
              <a:t>)</a:t>
            </a:r>
            <a:endParaRPr lang="es-MX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04232" y="1674563"/>
            <a:ext cx="9629172" cy="4514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b="1" dirty="0" smtClean="0"/>
              <a:t>Protocolo de comunicación M2M ideal para el IOT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Simple </a:t>
            </a:r>
            <a:r>
              <a:rPr lang="es-MX" sz="2400" dirty="0"/>
              <a:t>y ligero (consume poco ancho de banda)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Bidireccional</a:t>
            </a:r>
            <a:endParaRPr lang="es-MX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Fiable </a:t>
            </a:r>
            <a:r>
              <a:rPr lang="es-MX" sz="2400" dirty="0"/>
              <a:t>(Acuses de recibo)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Comunicación </a:t>
            </a:r>
            <a:r>
              <a:rPr lang="es-MX" sz="2400" dirty="0"/>
              <a:t>basada en Publicación/Suscripción de mensajes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Código </a:t>
            </a:r>
            <a:r>
              <a:rPr lang="es-MX" sz="2400" dirty="0"/>
              <a:t>abierto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 dirty="0" smtClean="0"/>
              <a:t>”</a:t>
            </a:r>
            <a:r>
              <a:rPr lang="es-MX" sz="2400" dirty="0"/>
              <a:t>Seguro”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7950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7128" y="122212"/>
            <a:ext cx="9404723" cy="946424"/>
          </a:xfrm>
        </p:spPr>
        <p:txBody>
          <a:bodyPr>
            <a:normAutofit/>
          </a:bodyPr>
          <a:lstStyle/>
          <a:p>
            <a:r>
              <a:rPr lang="es-MX" dirty="0" smtClean="0"/>
              <a:t>MQTT </a:t>
            </a:r>
            <a:r>
              <a:rPr lang="es-MX" sz="3600" dirty="0"/>
              <a:t>(</a:t>
            </a:r>
            <a:r>
              <a:rPr lang="es-MX" sz="3200" dirty="0" err="1"/>
              <a:t>Message</a:t>
            </a:r>
            <a:r>
              <a:rPr lang="es-MX" sz="3200" dirty="0"/>
              <a:t> </a:t>
            </a:r>
            <a:r>
              <a:rPr lang="es-MX" sz="3200" dirty="0" err="1"/>
              <a:t>Queue</a:t>
            </a:r>
            <a:r>
              <a:rPr lang="es-MX" sz="3200" dirty="0"/>
              <a:t> </a:t>
            </a:r>
            <a:r>
              <a:rPr lang="es-MX" sz="3200" dirty="0" err="1"/>
              <a:t>Telemetry</a:t>
            </a:r>
            <a:r>
              <a:rPr lang="es-MX" sz="3200" dirty="0"/>
              <a:t> </a:t>
            </a:r>
            <a:r>
              <a:rPr lang="es-MX" sz="3200" dirty="0" err="1"/>
              <a:t>Transport</a:t>
            </a:r>
            <a:r>
              <a:rPr lang="es-MX" sz="3600" dirty="0"/>
              <a:t>)</a:t>
            </a:r>
            <a:endParaRPr lang="es-MX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83950" y="1853248"/>
            <a:ext cx="4608512" cy="4525963"/>
          </a:xfrm>
        </p:spPr>
        <p:txBody>
          <a:bodyPr>
            <a:normAutofit lnSpcReduction="10000"/>
          </a:bodyPr>
          <a:lstStyle/>
          <a:p>
            <a:r>
              <a:rPr lang="es-MX" sz="2800" dirty="0"/>
              <a:t>Topología en Estrella</a:t>
            </a:r>
          </a:p>
          <a:p>
            <a:r>
              <a:rPr lang="es-MX" sz="2800" dirty="0"/>
              <a:t>Nodo central: </a:t>
            </a:r>
            <a:r>
              <a:rPr lang="es-MX" sz="2800" dirty="0" err="1"/>
              <a:t>Broker</a:t>
            </a:r>
            <a:endParaRPr lang="es-MX" sz="2800" dirty="0"/>
          </a:p>
          <a:p>
            <a:r>
              <a:rPr lang="es-MX" sz="2800" dirty="0"/>
              <a:t>Publicación/Suscripción</a:t>
            </a:r>
          </a:p>
          <a:p>
            <a:r>
              <a:rPr lang="es-MX" sz="2800" dirty="0"/>
              <a:t>Basada en mensajes asíncronos</a:t>
            </a:r>
          </a:p>
          <a:p>
            <a:r>
              <a:rPr lang="es-MX" sz="2800" dirty="0" err="1"/>
              <a:t>Topics</a:t>
            </a:r>
            <a:endParaRPr lang="es-MX" sz="2800" dirty="0"/>
          </a:p>
          <a:p>
            <a:r>
              <a:rPr lang="es-MX" sz="2800" dirty="0"/>
              <a:t>Sintaxis de niveles (/,#,+)</a:t>
            </a:r>
            <a:endParaRPr lang="es-MX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63" y="1700808"/>
            <a:ext cx="5439062" cy="471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5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Conectividad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46462" y="1456184"/>
            <a:ext cx="9516737" cy="2548880"/>
          </a:xfrm>
        </p:spPr>
        <p:txBody>
          <a:bodyPr>
            <a:noAutofit/>
          </a:bodyPr>
          <a:lstStyle/>
          <a:p>
            <a:r>
              <a:rPr lang="es-MX" sz="2400" dirty="0" smtClean="0"/>
              <a:t>Los datos recolectados necesitan ser enviados/transmitidos</a:t>
            </a:r>
          </a:p>
          <a:p>
            <a:r>
              <a:rPr lang="es-MX" sz="2400" dirty="0" smtClean="0"/>
              <a:t>Existen varias tecnologías para dotar conectividad IOT</a:t>
            </a:r>
          </a:p>
          <a:p>
            <a:r>
              <a:rPr lang="es-MX" sz="2400" dirty="0" smtClean="0"/>
              <a:t>Cada una posee ventajas y desventajas</a:t>
            </a:r>
          </a:p>
          <a:p>
            <a:r>
              <a:rPr lang="es-MX" sz="2400" dirty="0" smtClean="0"/>
              <a:t>Su elección dependerá de la aplicación</a:t>
            </a:r>
            <a:endParaRPr lang="es-MX" sz="2400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846462" y="3734090"/>
            <a:ext cx="8229600" cy="2548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800" dirty="0"/>
              <a:t>Aspectos importantes para su elección: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800" dirty="0" smtClean="0"/>
              <a:t>Consumo </a:t>
            </a:r>
            <a:r>
              <a:rPr lang="es-MX" sz="2800" dirty="0"/>
              <a:t>de energía 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800" dirty="0" smtClean="0"/>
              <a:t>Rango </a:t>
            </a:r>
            <a:r>
              <a:rPr lang="es-MX" sz="2800" dirty="0"/>
              <a:t>de operación (distancia) 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800" dirty="0" smtClean="0"/>
              <a:t>Ancho </a:t>
            </a:r>
            <a:r>
              <a:rPr lang="es-MX" sz="2800" dirty="0"/>
              <a:t>de banda 📶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616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44" y="332656"/>
            <a:ext cx="8810045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8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7128" y="111195"/>
            <a:ext cx="9404723" cy="946424"/>
          </a:xfrm>
        </p:spPr>
        <p:txBody>
          <a:bodyPr>
            <a:normAutofit/>
          </a:bodyPr>
          <a:lstStyle/>
          <a:p>
            <a:r>
              <a:rPr lang="es-MX" dirty="0" smtClean="0"/>
              <a:t>Procesamiento de datos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2999" y="1853248"/>
            <a:ext cx="9414553" cy="4195481"/>
          </a:xfrm>
        </p:spPr>
        <p:txBody>
          <a:bodyPr>
            <a:normAutofit/>
          </a:bodyPr>
          <a:lstStyle/>
          <a:p>
            <a:pPr algn="just"/>
            <a:r>
              <a:rPr lang="es-MX" sz="2400" dirty="0" smtClean="0"/>
              <a:t>Una vez los datos son recibidos el software realiza algún tipo de procesamiento con ellos (ML, IA, Analítica…)</a:t>
            </a:r>
          </a:p>
          <a:p>
            <a:pPr algn="just"/>
            <a:r>
              <a:rPr lang="es-MX" sz="2400" dirty="0" smtClean="0"/>
              <a:t>Las plataformas IOT son la base para que los dispositivos estén interconectados y se genere un ecosistema</a:t>
            </a:r>
          </a:p>
          <a:p>
            <a:pPr algn="just"/>
            <a:r>
              <a:rPr lang="es-MX" sz="2400" dirty="0" smtClean="0"/>
              <a:t>Software que conecta hardware, puntos de acceso y redes de datos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68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6" y="242371"/>
            <a:ext cx="10072008" cy="621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6" y="676569"/>
            <a:ext cx="9991515" cy="533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4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Interfaz de usuario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83823" y="1853248"/>
            <a:ext cx="9472881" cy="4195481"/>
          </a:xfrm>
        </p:spPr>
        <p:txBody>
          <a:bodyPr>
            <a:normAutofit/>
          </a:bodyPr>
          <a:lstStyle/>
          <a:p>
            <a:r>
              <a:rPr lang="es-MX" dirty="0" smtClean="0"/>
              <a:t>La información es poder 💶💪</a:t>
            </a:r>
          </a:p>
          <a:p>
            <a:r>
              <a:rPr lang="es-MX" dirty="0" smtClean="0"/>
              <a:t>El usuario final recibe ésta información de alguna manera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MX" dirty="0" smtClean="0"/>
              <a:t>Notificaciones 📩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MX" dirty="0" smtClean="0"/>
              <a:t>Alertas 🔔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MX" dirty="0" smtClean="0"/>
              <a:t>Correo electrónico 📧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MX" dirty="0" smtClean="0"/>
              <a:t>SMS 📲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MX" dirty="0" err="1" smtClean="0"/>
              <a:t>Dashboards</a:t>
            </a:r>
            <a:r>
              <a:rPr lang="es-MX" dirty="0" smtClean="0"/>
              <a:t> 🎛</a:t>
            </a:r>
          </a:p>
          <a:p>
            <a:r>
              <a:rPr lang="es-MX" dirty="0" smtClean="0"/>
              <a:t>El usuario final puede configurar el sistema remotamente o realizar alguna acción sobre el mismo (OTA)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298378"/>
          </a:xfrm>
        </p:spPr>
        <p:txBody>
          <a:bodyPr>
            <a:normAutofit/>
          </a:bodyPr>
          <a:lstStyle/>
          <a:p>
            <a:r>
              <a:rPr lang="en-US" sz="6600" dirty="0"/>
              <a:t>PLUG ‘EM ALL </a:t>
            </a:r>
            <a:br>
              <a:rPr lang="en-US" sz="6600" dirty="0"/>
            </a:br>
            <a:r>
              <a:rPr lang="en-US" sz="6600" dirty="0"/>
              <a:t>🛠 </a:t>
            </a:r>
            <a:br>
              <a:rPr lang="en-US" sz="6600" dirty="0"/>
            </a:br>
            <a:r>
              <a:rPr lang="en-US" sz="6600" dirty="0"/>
              <a:t>WORKSHOP</a:t>
            </a:r>
            <a:endParaRPr lang="es-MX" sz="6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3573017"/>
            <a:ext cx="8229600" cy="25531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3600" dirty="0"/>
              <a:t>APRENDIENDO EL INTERNET DE LAS COSAS…</a:t>
            </a:r>
          </a:p>
          <a:p>
            <a:pPr marL="0" indent="0" algn="ctr">
              <a:buNone/>
            </a:pPr>
            <a:r>
              <a:rPr lang="es-MX" sz="3600" dirty="0"/>
              <a:t>…A BASE DE PRÁCTICA!!!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8319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-27384"/>
            <a:ext cx="8229600" cy="1143000"/>
          </a:xfrm>
        </p:spPr>
        <p:txBody>
          <a:bodyPr/>
          <a:lstStyle/>
          <a:p>
            <a:r>
              <a:rPr lang="es-MX" dirty="0" err="1" smtClean="0"/>
              <a:t>Adafruit</a:t>
            </a:r>
            <a:r>
              <a:rPr lang="es-MX" dirty="0" smtClean="0"/>
              <a:t> 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1611" y="926976"/>
            <a:ext cx="8833713" cy="1728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dirty="0"/>
              <a:t>¿Qué es y qué nos permite?</a:t>
            </a:r>
          </a:p>
          <a:p>
            <a:pPr marL="0" indent="0">
              <a:buNone/>
            </a:pPr>
            <a:r>
              <a:rPr lang="es-MX" dirty="0"/>
              <a:t>Es un servicio en la nube (Cloud </a:t>
            </a:r>
            <a:r>
              <a:rPr lang="es-MX" dirty="0" err="1"/>
              <a:t>Service</a:t>
            </a:r>
            <a:r>
              <a:rPr lang="es-MX" dirty="0"/>
              <a:t>) de </a:t>
            </a:r>
            <a:r>
              <a:rPr lang="es-MX" dirty="0" err="1"/>
              <a:t>Adafruit</a:t>
            </a:r>
            <a:r>
              <a:rPr lang="es-MX" dirty="0"/>
              <a:t> Industries.</a:t>
            </a:r>
          </a:p>
          <a:p>
            <a:pPr marL="0" indent="0">
              <a:buNone/>
            </a:pPr>
            <a:r>
              <a:rPr lang="es-MX" dirty="0"/>
              <a:t>Pretende ser un solución para la construcción de aplicaciones </a:t>
            </a:r>
            <a:r>
              <a:rPr lang="es-MX" dirty="0" err="1"/>
              <a:t>IoT</a:t>
            </a:r>
            <a:r>
              <a:rPr lang="es-MX" dirty="0"/>
              <a:t>.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291611" y="2655168"/>
            <a:ext cx="8753237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Recepción de datos online en tiempo real (</a:t>
            </a:r>
            <a:r>
              <a:rPr lang="es-MX" sz="2000" dirty="0" err="1"/>
              <a:t>Feeds</a:t>
            </a:r>
            <a:r>
              <a:rPr lang="es-MX" sz="2000" dirty="0"/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Visualización de datos en tiempo real (</a:t>
            </a:r>
            <a:r>
              <a:rPr lang="es-MX" sz="2000" dirty="0" err="1"/>
              <a:t>Dashboards</a:t>
            </a:r>
            <a:r>
              <a:rPr lang="es-MX" sz="2000" dirty="0"/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Los datos son privados(por defecto) y seguros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Hacer que tu proyecto esté conectado a Internet: controlar motores, lectura de datos de sensores…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Conectar proyectos a servicios web de terceros (</a:t>
            </a:r>
            <a:r>
              <a:rPr lang="es-MX" sz="2000" dirty="0" err="1"/>
              <a:t>Triggers</a:t>
            </a:r>
            <a:r>
              <a:rPr lang="es-MX" sz="2000" dirty="0"/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Conectar tu proyecto a otros proyectos conectados a Internet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MX" sz="2000" dirty="0"/>
              <a:t>Servicio gratuito con posibilidad de adherirse a un plan de pago</a:t>
            </a:r>
            <a:endParaRPr lang="es-MX" sz="2000" dirty="0"/>
          </a:p>
        </p:txBody>
      </p:sp>
      <p:pic>
        <p:nvPicPr>
          <p:cNvPr id="6146" name="Picture 2" descr="https://cdn-learn.adafruit.com/guides/cropped_images/000/001/691/medium640/Adafruit-IO-Logo.png?15205452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231" y="1356098"/>
            <a:ext cx="2363754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325" y="3815423"/>
            <a:ext cx="2959565" cy="193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7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DISCLAIMER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30510" y="1982933"/>
            <a:ext cx="10605847" cy="3705275"/>
          </a:xfrm>
        </p:spPr>
        <p:txBody>
          <a:bodyPr>
            <a:normAutofit/>
          </a:bodyPr>
          <a:lstStyle/>
          <a:p>
            <a:r>
              <a:rPr lang="es-MX" sz="2300" dirty="0"/>
              <a:t>ESTO NO ES MI TRABAJO💰 ¡ES LO QUE ME APASIONA 😍!</a:t>
            </a:r>
          </a:p>
          <a:p>
            <a:r>
              <a:rPr lang="es-MX" sz="2300" dirty="0"/>
              <a:t>HE APRENDIDO GRACIAS A LA AYUDA DE OTROS 👥</a:t>
            </a:r>
          </a:p>
          <a:p>
            <a:r>
              <a:rPr lang="es-MX" sz="2300" dirty="0"/>
              <a:t>NO ES UN ANUNCIO O PROMOCIÓN DE NINGUNA COMPAÑÍA 🗣</a:t>
            </a:r>
          </a:p>
          <a:p>
            <a:r>
              <a:rPr lang="es-MX" sz="2300" dirty="0"/>
              <a:t>MATERIAL DISPONIBLE BAJO LICENCIA CC BY-SA 📖</a:t>
            </a:r>
          </a:p>
          <a:p>
            <a:r>
              <a:rPr lang="es-MX" sz="2300" dirty="0"/>
              <a:t>MATERIAL USADO OPEN HARDWARE 🛠❤ y OPEN SOURCE ❤</a:t>
            </a:r>
          </a:p>
          <a:p>
            <a:r>
              <a:rPr lang="es-MX" sz="2300" dirty="0"/>
              <a:t>MATERIAL BASADO EN RECURSOS EXTERNOS Y PROPIOS 📚 🌐</a:t>
            </a:r>
          </a:p>
          <a:p>
            <a:r>
              <a:rPr lang="es-MX" sz="2300" dirty="0"/>
              <a:t>INTENTAR DIVULGAR LA CULTURA MAKER Y FILOSOFÍA DIY 🛠</a:t>
            </a:r>
            <a:endParaRPr lang="es-MX" sz="2300" dirty="0"/>
          </a:p>
        </p:txBody>
      </p:sp>
    </p:spTree>
    <p:extLst>
      <p:ext uri="{BB962C8B-B14F-4D97-AF65-F5344CB8AC3E}">
        <p14:creationId xmlns:p14="http://schemas.microsoft.com/office/powerpoint/2010/main" val="22536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2" y="242596"/>
            <a:ext cx="10023670" cy="608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25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36294" y="1152983"/>
            <a:ext cx="8229600" cy="1298864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Descarga </a:t>
            </a:r>
            <a:r>
              <a:rPr lang="pt-BR" dirty="0"/>
              <a:t>e </a:t>
            </a:r>
            <a:r>
              <a:rPr lang="pt-BR" dirty="0" smtClean="0"/>
              <a:t>instala </a:t>
            </a:r>
            <a:r>
              <a:rPr lang="pt-BR" dirty="0"/>
              <a:t>Arduino IDE</a:t>
            </a:r>
          </a:p>
          <a:p>
            <a:pPr marL="0" indent="0">
              <a:buNone/>
            </a:pPr>
            <a:r>
              <a:rPr lang="es-MX" dirty="0"/>
              <a:t>https://www.arduino.cc/en/Main/Software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9" y="2348443"/>
            <a:ext cx="9666225" cy="38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8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53752"/>
            <a:ext cx="8229600" cy="1143000"/>
          </a:xfrm>
        </p:spPr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75520" y="1124745"/>
            <a:ext cx="8660468" cy="27649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 smtClean="0"/>
              <a:t>Añadir soporte para ESP8266 en el </a:t>
            </a:r>
            <a:r>
              <a:rPr lang="es-MX" dirty="0" err="1" smtClean="0"/>
              <a:t>Arduino</a:t>
            </a:r>
            <a:r>
              <a:rPr lang="es-MX" dirty="0" smtClean="0"/>
              <a:t> IDE</a:t>
            </a:r>
          </a:p>
          <a:p>
            <a:pPr marL="0" indent="0">
              <a:buNone/>
            </a:pPr>
            <a:r>
              <a:rPr lang="es-MX" dirty="0"/>
              <a:t>1.Archivo-&gt; Preferencias-&gt; Gestor de </a:t>
            </a:r>
            <a:r>
              <a:rPr lang="es-MX" dirty="0" err="1"/>
              <a:t>URLs</a:t>
            </a:r>
            <a:r>
              <a:rPr lang="es-MX" dirty="0"/>
              <a:t> adicionales de tarjetas</a:t>
            </a:r>
          </a:p>
          <a:p>
            <a:pPr marL="0" indent="0">
              <a:buNone/>
            </a:pPr>
            <a:r>
              <a:rPr lang="es-MX" dirty="0"/>
              <a:t>2.Copiar y pegar la siguiente URL -&gt; </a:t>
            </a:r>
            <a:r>
              <a:rPr lang="es-MX" dirty="0">
                <a:hlinkClick r:id="rId2"/>
              </a:rPr>
              <a:t>http://arduino.esp8266.com/stable/package_esp8266com_index.json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3.Herramientas-&gt; Placa-&gt; Gestor de tarjetas…</a:t>
            </a:r>
          </a:p>
          <a:p>
            <a:pPr marL="0" indent="0">
              <a:buNone/>
            </a:pPr>
            <a:r>
              <a:rPr lang="es-MX" dirty="0"/>
              <a:t>4.Buscar por ESP8266 e instalar “esp8266 </a:t>
            </a:r>
            <a:r>
              <a:rPr lang="es-MX" dirty="0" err="1"/>
              <a:t>by</a:t>
            </a:r>
            <a:r>
              <a:rPr lang="es-MX" dirty="0"/>
              <a:t> ESP8266 </a:t>
            </a:r>
            <a:r>
              <a:rPr lang="es-MX" dirty="0" err="1"/>
              <a:t>Community</a:t>
            </a:r>
            <a:r>
              <a:rPr lang="es-MX" dirty="0"/>
              <a:t>”</a:t>
            </a:r>
            <a:endParaRPr lang="es-MX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732744"/>
            <a:ext cx="8372436" cy="33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40" y="3861048"/>
            <a:ext cx="8446933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8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70809" y="1101437"/>
            <a:ext cx="8229600" cy="23995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Añadir librerías al IDE de </a:t>
            </a:r>
            <a:r>
              <a:rPr lang="es-MX" dirty="0" err="1"/>
              <a:t>Arduino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1.Programa-&gt; Incluir Librerías-&gt; Administrar Bibliotecas…</a:t>
            </a:r>
          </a:p>
          <a:p>
            <a:pPr marL="0" indent="0">
              <a:buNone/>
            </a:pPr>
            <a:r>
              <a:rPr lang="es-MX" dirty="0"/>
              <a:t>2.Buscar las siguientes </a:t>
            </a:r>
            <a:r>
              <a:rPr lang="es-MX" dirty="0" err="1"/>
              <a:t>libreríase</a:t>
            </a:r>
            <a:r>
              <a:rPr lang="es-MX" dirty="0"/>
              <a:t> Instalarlas:</a:t>
            </a:r>
          </a:p>
          <a:p>
            <a:pPr marL="0" indent="0">
              <a:buNone/>
            </a:pPr>
            <a:r>
              <a:rPr lang="es-MX" dirty="0" err="1"/>
              <a:t>ArduinoHttpClient</a:t>
            </a:r>
            <a:endParaRPr lang="es-MX" dirty="0"/>
          </a:p>
          <a:p>
            <a:pPr marL="0" indent="0">
              <a:buNone/>
            </a:pPr>
            <a:r>
              <a:rPr lang="es-MX" dirty="0" err="1"/>
              <a:t>Adafruit</a:t>
            </a:r>
            <a:r>
              <a:rPr lang="es-MX" dirty="0"/>
              <a:t> IO </a:t>
            </a:r>
            <a:r>
              <a:rPr lang="es-MX" dirty="0" err="1"/>
              <a:t>Arduino</a:t>
            </a:r>
            <a:endParaRPr lang="es-MX" dirty="0"/>
          </a:p>
          <a:p>
            <a:pPr marL="0" indent="0">
              <a:buNone/>
            </a:pPr>
            <a:r>
              <a:rPr lang="es-MX" dirty="0" err="1"/>
              <a:t>Adafruit</a:t>
            </a:r>
            <a:r>
              <a:rPr lang="es-MX" dirty="0"/>
              <a:t> MQTT</a:t>
            </a:r>
            <a:endParaRPr lang="es-MX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981200" y="53752"/>
            <a:ext cx="8229600" cy="1143000"/>
          </a:xfrm>
        </p:spPr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3356993"/>
            <a:ext cx="8652223" cy="183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775520" y="544522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3.Crear cuentas de usuario en </a:t>
            </a:r>
            <a:r>
              <a:rPr lang="es-MX" dirty="0" err="1"/>
              <a:t>AdafruitIO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346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Hardware: </a:t>
            </a:r>
            <a:r>
              <a:rPr lang="es-MX" dirty="0" err="1" smtClean="0"/>
              <a:t>Wemos</a:t>
            </a:r>
            <a:r>
              <a:rPr lang="es-MX" dirty="0" smtClean="0"/>
              <a:t> D1 Mini</a:t>
            </a:r>
            <a:endParaRPr lang="es-MX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72816"/>
            <a:ext cx="8091336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13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33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27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669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511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51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2568" y="2517352"/>
            <a:ext cx="8229600" cy="1689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200" cap="all" dirty="0">
                <a:solidFill>
                  <a:schemeClr val="accent1"/>
                </a:solidFill>
              </a:rPr>
              <a:t>Internet de las cosas (IOT)</a:t>
            </a:r>
          </a:p>
          <a:p>
            <a:pPr marL="0" indent="0">
              <a:buNone/>
            </a:pPr>
            <a:r>
              <a:rPr lang="es-MX" sz="3200" cap="all" dirty="0">
                <a:solidFill>
                  <a:schemeClr val="accent1"/>
                </a:solidFill>
              </a:rPr>
              <a:t>Conceptos</a:t>
            </a:r>
            <a:endParaRPr lang="es-MX" sz="3200" cap="all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www.snyxius.com/wp-content/uploads/2018/08/Schema-i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45" y="952956"/>
            <a:ext cx="5658537" cy="56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20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92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es-ES" sz="3200" dirty="0"/>
              <a:t>Las redes sociales</a:t>
            </a:r>
            <a:br>
              <a:rPr lang="es-ES" sz="3200" dirty="0"/>
            </a:br>
            <a:r>
              <a:rPr lang="es-ES" sz="3200" dirty="0"/>
              <a:t>y los contenidos son las prioridades principales</a:t>
            </a:r>
          </a:p>
        </p:txBody>
      </p:sp>
      <p:graphicFrame>
        <p:nvGraphicFramePr>
          <p:cNvPr id="6" name="Marcador de posición de contenido 5" descr="Gráfico de barras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521147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4088033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2900" dirty="0"/>
              <a:t>Pirámide de métricas de marketing digital</a:t>
            </a:r>
          </a:p>
        </p:txBody>
      </p:sp>
      <p:pic>
        <p:nvPicPr>
          <p:cNvPr id="16" name="Marcador de posición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a 13" descr="Gráfico circular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029010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alguien@ejemplo.com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Internet de las cosas (Internet Of </a:t>
            </a:r>
            <a:r>
              <a:rPr lang="es-MX" sz="3200" dirty="0" err="1" smtClean="0"/>
              <a:t>Things</a:t>
            </a:r>
            <a:r>
              <a:rPr lang="es-MX" sz="3200" dirty="0" smtClean="0"/>
              <a:t> </a:t>
            </a:r>
            <a:r>
              <a:rPr lang="es-MX" sz="3200" dirty="0" smtClean="0"/>
              <a:t>- IOT</a:t>
            </a:r>
            <a:r>
              <a:rPr lang="es-MX" sz="3200" dirty="0" smtClean="0"/>
              <a:t>)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83823" y="1733429"/>
            <a:ext cx="9538982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800" dirty="0" smtClean="0"/>
              <a:t>Definición: </a:t>
            </a:r>
          </a:p>
          <a:p>
            <a:pPr marL="0" indent="0" algn="just">
              <a:buNone/>
            </a:pPr>
            <a:r>
              <a:rPr lang="es-MX" sz="2800" dirty="0" smtClean="0"/>
              <a:t>Consiste en dotar a objetos cotidianos una interconexión digital gracias a Internet, permitiendo el intercambio de información con otros dispositivos (1999, Kevin </a:t>
            </a:r>
            <a:r>
              <a:rPr lang="es-MX" sz="2800" dirty="0" err="1" smtClean="0"/>
              <a:t>Ashton</a:t>
            </a:r>
            <a:r>
              <a:rPr lang="es-MX" sz="2800" dirty="0" smtClean="0"/>
              <a:t>, director centro Auto-ID del MIT)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0479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funciona un sistema IOT?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Un sistema IOT integra 4 componentes claramente distintos:</a:t>
            </a:r>
          </a:p>
          <a:p>
            <a:r>
              <a:rPr lang="es-MX" dirty="0" smtClean="0"/>
              <a:t>Dispositivos/Sensores</a:t>
            </a:r>
          </a:p>
          <a:p>
            <a:pPr lvl="1"/>
            <a:r>
              <a:rPr lang="es-MX" dirty="0" smtClean="0"/>
              <a:t>Protocolos ⚠</a:t>
            </a:r>
          </a:p>
          <a:p>
            <a:r>
              <a:rPr lang="es-MX" dirty="0" smtClean="0"/>
              <a:t>Conectividad</a:t>
            </a:r>
            <a:endParaRPr lang="es-MX" dirty="0" smtClean="0"/>
          </a:p>
          <a:p>
            <a:pPr lvl="1"/>
            <a:r>
              <a:rPr lang="es-MX" dirty="0" smtClean="0"/>
              <a:t>Tecnologías </a:t>
            </a:r>
            <a:r>
              <a:rPr lang="es-MX" dirty="0" smtClean="0"/>
              <a:t>📡</a:t>
            </a:r>
          </a:p>
          <a:p>
            <a:r>
              <a:rPr lang="es-MX" dirty="0" smtClean="0"/>
              <a:t>Procesamiento </a:t>
            </a:r>
            <a:r>
              <a:rPr lang="es-MX" dirty="0" smtClean="0"/>
              <a:t>de datos</a:t>
            </a:r>
          </a:p>
          <a:p>
            <a:pPr lvl="1"/>
            <a:r>
              <a:rPr lang="es-MX" dirty="0" smtClean="0"/>
              <a:t>Plataformas </a:t>
            </a:r>
            <a:r>
              <a:rPr lang="es-MX" dirty="0" err="1" smtClean="0"/>
              <a:t>IoT</a:t>
            </a:r>
            <a:endParaRPr lang="es-MX" dirty="0" smtClean="0"/>
          </a:p>
          <a:p>
            <a:r>
              <a:rPr lang="es-MX" dirty="0" smtClean="0"/>
              <a:t>Interfaz </a:t>
            </a:r>
            <a:r>
              <a:rPr lang="es-MX" dirty="0" smtClean="0"/>
              <a:t>de usuario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86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Dispositivos/Sensores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6112" y="1865630"/>
            <a:ext cx="9404722" cy="4195481"/>
          </a:xfrm>
        </p:spPr>
        <p:txBody>
          <a:bodyPr>
            <a:noAutofit/>
          </a:bodyPr>
          <a:lstStyle/>
          <a:p>
            <a:pPr algn="just"/>
            <a:r>
              <a:rPr lang="es-MX" sz="2400" dirty="0"/>
              <a:t>Son los encargados de recolectar datos del entorno en el que se encuentran </a:t>
            </a:r>
            <a:r>
              <a:rPr lang="es-MX" sz="2400" dirty="0" smtClean="0"/>
              <a:t>localizados.</a:t>
            </a:r>
            <a:endParaRPr lang="es-MX" sz="2400" dirty="0"/>
          </a:p>
          <a:p>
            <a:pPr algn="just"/>
            <a:r>
              <a:rPr lang="es-MX" sz="2400" dirty="0"/>
              <a:t>Dispositivos de entrada que proporcionan una salida (señal) con respecto a una cantidad física específica (entrada</a:t>
            </a:r>
            <a:r>
              <a:rPr lang="es-MX" sz="2400" dirty="0" smtClean="0"/>
              <a:t>).</a:t>
            </a:r>
            <a:endParaRPr lang="es-MX" sz="2400" dirty="0"/>
          </a:p>
          <a:p>
            <a:pPr algn="just"/>
            <a:r>
              <a:rPr lang="es-MX" sz="2400" dirty="0"/>
              <a:t>Convierten las señales de un dominio de energía a un dominio </a:t>
            </a:r>
            <a:r>
              <a:rPr lang="es-MX" sz="2400" dirty="0" smtClean="0"/>
              <a:t>eléctrico.</a:t>
            </a:r>
            <a:endParaRPr lang="es-MX" sz="2400" dirty="0"/>
          </a:p>
          <a:p>
            <a:pPr algn="just"/>
            <a:r>
              <a:rPr lang="es-MX" sz="2400" dirty="0"/>
              <a:t>De todo tipo y </a:t>
            </a:r>
            <a:r>
              <a:rPr lang="es-MX" sz="2400" dirty="0" smtClean="0"/>
              <a:t>variedad.</a:t>
            </a:r>
            <a:endParaRPr lang="es-MX" sz="2400" dirty="0"/>
          </a:p>
          <a:p>
            <a:pPr algn="just"/>
            <a:r>
              <a:rPr lang="es-MX" sz="2400" dirty="0"/>
              <a:t>Cada aplicación requerirá de su estudio y selección </a:t>
            </a:r>
            <a:r>
              <a:rPr lang="es-MX" sz="2400" dirty="0" smtClean="0"/>
              <a:t>final.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0975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Dispositivos/Sensores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Clasificación:</a:t>
            </a:r>
          </a:p>
          <a:p>
            <a:r>
              <a:rPr lang="es-MX" dirty="0" smtClean="0"/>
              <a:t>Activos y pasivos (señal de excitación externa)</a:t>
            </a:r>
          </a:p>
          <a:p>
            <a:r>
              <a:rPr lang="es-MX" dirty="0" smtClean="0"/>
              <a:t>Medios de detección</a:t>
            </a:r>
          </a:p>
          <a:p>
            <a:pPr lvl="1"/>
            <a:r>
              <a:rPr lang="es-MX" dirty="0" smtClean="0"/>
              <a:t>Eléctricos, químicos, biológicos, radioactivos…</a:t>
            </a:r>
          </a:p>
          <a:p>
            <a:r>
              <a:rPr lang="es-MX" dirty="0" smtClean="0"/>
              <a:t>Fenómenos de conversión (E/S)</a:t>
            </a:r>
          </a:p>
          <a:p>
            <a:pPr lvl="1"/>
            <a:r>
              <a:rPr lang="es-MX" dirty="0" smtClean="0"/>
              <a:t>Fotoeléctricos, termoeléctricos, electroquímicos...</a:t>
            </a:r>
          </a:p>
          <a:p>
            <a:r>
              <a:rPr lang="es-MX" dirty="0" smtClean="0"/>
              <a:t>Analógicos y Digitales</a:t>
            </a:r>
          </a:p>
          <a:p>
            <a:pPr lvl="1"/>
            <a:r>
              <a:rPr lang="es-MX" dirty="0" smtClean="0"/>
              <a:t>Señal continua en el tiempo</a:t>
            </a:r>
          </a:p>
          <a:p>
            <a:pPr lvl="1"/>
            <a:r>
              <a:rPr lang="es-MX" dirty="0" smtClean="0"/>
              <a:t>Señal discreta/digital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5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2" y="1250759"/>
            <a:ext cx="9966868" cy="537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6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Protocolos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69344" y="1600201"/>
            <a:ext cx="9498375" cy="2476872"/>
          </a:xfrm>
        </p:spPr>
        <p:txBody>
          <a:bodyPr>
            <a:normAutofit/>
          </a:bodyPr>
          <a:lstStyle/>
          <a:p>
            <a:pPr algn="just"/>
            <a:r>
              <a:rPr lang="es-MX" sz="2400" dirty="0"/>
              <a:t>Definen cómo se comunican los dispositivos/sensores</a:t>
            </a:r>
          </a:p>
          <a:p>
            <a:pPr algn="just"/>
            <a:r>
              <a:rPr lang="es-MX" sz="2400" dirty="0"/>
              <a:t>Existe una gran variedad de protocolos de comunicación</a:t>
            </a:r>
          </a:p>
          <a:p>
            <a:pPr algn="just"/>
            <a:r>
              <a:rPr lang="es-MX" sz="2400" dirty="0"/>
              <a:t>Definidos para uso doméstico o industrial</a:t>
            </a:r>
          </a:p>
          <a:p>
            <a:pPr algn="just"/>
            <a:r>
              <a:rPr lang="es-MX" sz="2400" dirty="0"/>
              <a:t>Problema: Estandarización</a:t>
            </a:r>
          </a:p>
          <a:p>
            <a:pPr algn="just"/>
            <a:r>
              <a:rPr lang="es-MX" sz="2400" dirty="0"/>
              <a:t>Existen protocolos privados y de código abierto</a:t>
            </a:r>
            <a:endParaRPr lang="es-MX" sz="24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636918" y="4276969"/>
            <a:ext cx="7362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1"/>
                </a:solidFill>
              </a:rPr>
              <a:t>AMQP		</a:t>
            </a:r>
            <a:r>
              <a:rPr lang="es-MX" b="1" dirty="0" smtClean="0">
                <a:solidFill>
                  <a:schemeClr val="accent1"/>
                </a:solidFill>
              </a:rPr>
              <a:t>		</a:t>
            </a:r>
            <a:r>
              <a:rPr lang="es-MX" b="1" dirty="0" err="1" smtClean="0">
                <a:solidFill>
                  <a:schemeClr val="accent1"/>
                </a:solidFill>
              </a:rPr>
              <a:t>ZigBee</a:t>
            </a:r>
            <a:r>
              <a:rPr lang="es-MX" b="1" dirty="0">
                <a:solidFill>
                  <a:schemeClr val="accent1"/>
                </a:solidFill>
              </a:rPr>
              <a:t>		</a:t>
            </a:r>
            <a:r>
              <a:rPr lang="es-MX" b="1" dirty="0" err="1">
                <a:solidFill>
                  <a:schemeClr val="accent1"/>
                </a:solidFill>
              </a:rPr>
              <a:t>Sigfox</a:t>
            </a:r>
            <a:r>
              <a:rPr lang="es-MX" b="1" dirty="0">
                <a:solidFill>
                  <a:schemeClr val="accent1"/>
                </a:solidFill>
              </a:rPr>
              <a:t>		</a:t>
            </a:r>
            <a:r>
              <a:rPr lang="es-MX" b="1" dirty="0" smtClean="0">
                <a:solidFill>
                  <a:schemeClr val="accent1"/>
                </a:solidFill>
              </a:rPr>
              <a:t>	NFC</a:t>
            </a:r>
            <a:endParaRPr lang="es-MX" b="1" dirty="0">
              <a:solidFill>
                <a:schemeClr val="accent1"/>
              </a:solidFill>
            </a:endParaRPr>
          </a:p>
          <a:p>
            <a:r>
              <a:rPr lang="es-MX" b="1" dirty="0" err="1">
                <a:solidFill>
                  <a:schemeClr val="accent1"/>
                </a:solidFill>
              </a:rPr>
              <a:t>CoAP</a:t>
            </a:r>
            <a:r>
              <a:rPr lang="es-MX" b="1" dirty="0">
                <a:solidFill>
                  <a:schemeClr val="accent1"/>
                </a:solidFill>
              </a:rPr>
              <a:t>		</a:t>
            </a:r>
            <a:r>
              <a:rPr lang="es-MX" b="1" dirty="0" smtClean="0">
                <a:solidFill>
                  <a:schemeClr val="accent1"/>
                </a:solidFill>
              </a:rPr>
              <a:t>		Z-Wave</a:t>
            </a:r>
            <a:r>
              <a:rPr lang="es-MX" b="1" dirty="0">
                <a:solidFill>
                  <a:schemeClr val="accent1"/>
                </a:solidFill>
              </a:rPr>
              <a:t>		6LowPAN		RFID</a:t>
            </a:r>
            <a:endParaRPr lang="es-MX" b="1" dirty="0">
              <a:solidFill>
                <a:schemeClr val="accent1"/>
              </a:solidFill>
            </a:endParaRPr>
          </a:p>
          <a:p>
            <a:r>
              <a:rPr lang="es-MX" b="1" dirty="0">
                <a:solidFill>
                  <a:schemeClr val="accent1"/>
                </a:solidFill>
              </a:rPr>
              <a:t>DDS		</a:t>
            </a:r>
            <a:r>
              <a:rPr lang="es-MX" b="1" dirty="0" smtClean="0">
                <a:solidFill>
                  <a:schemeClr val="accent1"/>
                </a:solidFill>
              </a:rPr>
              <a:t>			Bluetooth</a:t>
            </a:r>
            <a:r>
              <a:rPr lang="es-MX" b="1" dirty="0">
                <a:solidFill>
                  <a:schemeClr val="accent1"/>
                </a:solidFill>
              </a:rPr>
              <a:t>	NB-</a:t>
            </a:r>
            <a:r>
              <a:rPr lang="es-MX" b="1" dirty="0" err="1">
                <a:solidFill>
                  <a:schemeClr val="accent1"/>
                </a:solidFill>
              </a:rPr>
              <a:t>IoT</a:t>
            </a:r>
            <a:r>
              <a:rPr lang="es-MX" b="1" dirty="0">
                <a:solidFill>
                  <a:schemeClr val="accent1"/>
                </a:solidFill>
              </a:rPr>
              <a:t>		</a:t>
            </a:r>
            <a:r>
              <a:rPr lang="es-MX" b="1" dirty="0" smtClean="0">
                <a:solidFill>
                  <a:schemeClr val="accent1"/>
                </a:solidFill>
              </a:rPr>
              <a:t>	</a:t>
            </a:r>
            <a:r>
              <a:rPr lang="es-MX" b="1" dirty="0" err="1" smtClean="0">
                <a:solidFill>
                  <a:schemeClr val="accent1"/>
                </a:solidFill>
              </a:rPr>
              <a:t>LoRa</a:t>
            </a:r>
            <a:endParaRPr lang="es-MX" b="1" dirty="0">
              <a:solidFill>
                <a:schemeClr val="accent1"/>
              </a:solidFill>
            </a:endParaRPr>
          </a:p>
          <a:p>
            <a:r>
              <a:rPr lang="es-MX" b="1" dirty="0">
                <a:solidFill>
                  <a:schemeClr val="accent1"/>
                </a:solidFill>
              </a:rPr>
              <a:t>HTTP (REST/JSON</a:t>
            </a:r>
            <a:r>
              <a:rPr lang="es-MX" b="1" dirty="0">
                <a:solidFill>
                  <a:schemeClr val="accent1"/>
                </a:solidFill>
              </a:rPr>
              <a:t>)	</a:t>
            </a:r>
            <a:r>
              <a:rPr lang="es-MX" b="1" dirty="0" err="1">
                <a:solidFill>
                  <a:schemeClr val="accent1"/>
                </a:solidFill>
              </a:rPr>
              <a:t>Wi</a:t>
            </a:r>
            <a:r>
              <a:rPr lang="es-MX" b="1" dirty="0">
                <a:solidFill>
                  <a:schemeClr val="accent1"/>
                </a:solidFill>
              </a:rPr>
              <a:t>-Fi		Broadcom	</a:t>
            </a:r>
            <a:r>
              <a:rPr lang="es-MX" b="1" dirty="0" smtClean="0">
                <a:solidFill>
                  <a:schemeClr val="accent1"/>
                </a:solidFill>
              </a:rPr>
              <a:t>	…</a:t>
            </a:r>
            <a:endParaRPr lang="es-MX" b="1" dirty="0">
              <a:solidFill>
                <a:schemeClr val="accent1"/>
              </a:solidFill>
            </a:endParaRPr>
          </a:p>
          <a:p>
            <a:r>
              <a:rPr lang="es-MX" b="1" dirty="0">
                <a:solidFill>
                  <a:schemeClr val="accent1"/>
                </a:solidFill>
              </a:rPr>
              <a:t>MQTT		</a:t>
            </a:r>
            <a:r>
              <a:rPr lang="es-MX" b="1" dirty="0" smtClean="0">
                <a:solidFill>
                  <a:schemeClr val="accent1"/>
                </a:solidFill>
              </a:rPr>
              <a:t>		</a:t>
            </a:r>
            <a:r>
              <a:rPr lang="es-MX" b="1" dirty="0" err="1" smtClean="0">
                <a:solidFill>
                  <a:schemeClr val="accent1"/>
                </a:solidFill>
              </a:rPr>
              <a:t>LoRaWAN</a:t>
            </a:r>
            <a:r>
              <a:rPr lang="es-MX" b="1" dirty="0">
                <a:solidFill>
                  <a:schemeClr val="accent1"/>
                </a:solidFill>
              </a:rPr>
              <a:t>	</a:t>
            </a:r>
            <a:r>
              <a:rPr lang="es-MX" b="1" dirty="0" err="1">
                <a:solidFill>
                  <a:schemeClr val="accent1"/>
                </a:solidFill>
              </a:rPr>
              <a:t>Digimesh</a:t>
            </a:r>
            <a:endParaRPr lang="es-MX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 digital</Template>
  <TotalTime>0</TotalTime>
  <Words>755</Words>
  <Application>Microsoft Office PowerPoint</Application>
  <PresentationFormat>Panorámica</PresentationFormat>
  <Paragraphs>132</Paragraphs>
  <Slides>34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Wingdings</vt:lpstr>
      <vt:lpstr>Wingdings 3</vt:lpstr>
      <vt:lpstr>Ion</vt:lpstr>
      <vt:lpstr>PLUG ‘EM ALL Aprendiendo el Internet de la cosas</vt:lpstr>
      <vt:lpstr>DISCLAIMER</vt:lpstr>
      <vt:lpstr>Presentación de PowerPoint</vt:lpstr>
      <vt:lpstr>Internet de las cosas (Internet Of Things - IOT)</vt:lpstr>
      <vt:lpstr>¿Cómo funciona un sistema IOT?</vt:lpstr>
      <vt:lpstr>Dispositivos/Sensores</vt:lpstr>
      <vt:lpstr>Dispositivos/Sensores</vt:lpstr>
      <vt:lpstr>Presentación de PowerPoint</vt:lpstr>
      <vt:lpstr>Protocolos</vt:lpstr>
      <vt:lpstr>MQTT (Message Queue Telemetry Transport)</vt:lpstr>
      <vt:lpstr>MQTT (Message Queue Telemetry Transport)</vt:lpstr>
      <vt:lpstr>Conectividad</vt:lpstr>
      <vt:lpstr>Presentación de PowerPoint</vt:lpstr>
      <vt:lpstr>Procesamiento de datos</vt:lpstr>
      <vt:lpstr>Presentación de PowerPoint</vt:lpstr>
      <vt:lpstr>Presentación de PowerPoint</vt:lpstr>
      <vt:lpstr>Interfaz de usuario</vt:lpstr>
      <vt:lpstr>PLUG ‘EM ALL  🛠  WORKSHOP</vt:lpstr>
      <vt:lpstr>Adafruit IO</vt:lpstr>
      <vt:lpstr>Presentación de PowerPoint</vt:lpstr>
      <vt:lpstr>Software</vt:lpstr>
      <vt:lpstr>Software</vt:lpstr>
      <vt:lpstr>Software</vt:lpstr>
      <vt:lpstr>Hardware: Wemos D1 Mini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Las redes sociales y los contenidos son las prioridades principales</vt:lpstr>
      <vt:lpstr>Pirámide de métricas de marketing digital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2019-11-05T14:33:55Z</dcterms:created>
  <dcterms:modified xsi:type="dcterms:W3CDTF">2019-11-05T15:19:27Z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